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7" r:id="rId3"/>
    <p:sldId id="334" r:id="rId4"/>
    <p:sldId id="335" r:id="rId5"/>
    <p:sldId id="336" r:id="rId6"/>
    <p:sldId id="316" r:id="rId7"/>
    <p:sldId id="324" r:id="rId8"/>
    <p:sldId id="325" r:id="rId9"/>
    <p:sldId id="326" r:id="rId10"/>
    <p:sldId id="327" r:id="rId11"/>
    <p:sldId id="328" r:id="rId12"/>
    <p:sldId id="337" r:id="rId13"/>
  </p:sldIdLst>
  <p:sldSz cx="9144000" cy="5143500" type="screen16x9"/>
  <p:notesSz cx="6724650" cy="97742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609B"/>
    <a:srgbClr val="009900"/>
    <a:srgbClr val="7A28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0" autoAdjust="0"/>
  </p:normalViewPr>
  <p:slideViewPr>
    <p:cSldViewPr>
      <p:cViewPr varScale="1">
        <p:scale>
          <a:sx n="150" d="100"/>
          <a:sy n="150" d="100"/>
        </p:scale>
        <p:origin x="-51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1F54-2E44-424B-9184-9B2D370DD7C6}" type="datetimeFigureOut">
              <a:rPr lang="pl-PL" smtClean="0"/>
              <a:pPr/>
              <a:t>2022-05-30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19A1-5452-4F6C-BEB8-8853A77D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332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ummaad02\Desktop\1x\whhvvObszar roboczy 13.pn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8459788" y="411163"/>
            <a:ext cx="53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C2D8-5C81-4BD3-824E-99907EC3BACB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1F8E-5187-4660-AA28-1B52C8D2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95E2-C05C-4C58-A19F-F8ABBF5726EF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258C-681E-40CD-A4BE-E876FE0462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A320-65FF-4977-BF35-2687EEC519F9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765C-B94A-4D73-82C2-C8995ACD78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2C55-79F9-4D6F-B091-12CC89664E44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9C07-E76C-4524-B296-0D0F3DBA78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F0B2-DA73-43FE-B1D4-E240C2D701ED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5B43-2FF7-49F3-B933-4FAAD4C994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6FA8-06EF-4E1B-9B56-6601DD1CFEB8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82F4-D723-461B-8DCD-59E20844D4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A707-EB15-4BFF-A5F7-86477F0D7D84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6F78-B2E6-4755-B575-5B81DBFD79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1363-60B3-4FA8-B9E0-D3DA4AA1A318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DBE-8F42-4308-91B4-63D6EAFCB8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4CF9-2939-4529-BCF4-3BC03818011C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93D9-4F7F-4FA5-B748-A559B517A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843C-4E1F-4208-B4A9-6F2B0681555E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7F13-8490-4172-BBFC-8673ED9F7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F1DC-E098-4491-A11F-20A4F68DDB0D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C01B-50A5-4CF6-9F10-8751F7586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09B"/>
              </a:buClr>
              <a:buFont typeface="Wingdings" pitchFamily="2" charset="2"/>
              <a:buChar char="§"/>
              <a:defRPr/>
            </a:lvl1pPr>
            <a:lvl2pPr>
              <a:buClr>
                <a:srgbClr val="00609B"/>
              </a:buClr>
              <a:buFont typeface="Wingdings" pitchFamily="2" charset="2"/>
              <a:buChar char="§"/>
              <a:defRPr/>
            </a:lvl2pPr>
            <a:lvl3pPr>
              <a:buClr>
                <a:srgbClr val="00609B"/>
              </a:buClr>
              <a:buFont typeface="Wingdings" pitchFamily="2" charset="2"/>
              <a:buChar char="§"/>
              <a:defRPr/>
            </a:lvl3pPr>
            <a:lvl4pPr>
              <a:buClr>
                <a:srgbClr val="00609B"/>
              </a:buClr>
              <a:buFont typeface="Wingdings" pitchFamily="2" charset="2"/>
              <a:buChar char="§"/>
              <a:defRPr/>
            </a:lvl4pPr>
            <a:lvl5pPr>
              <a:buClr>
                <a:srgbClr val="00609B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50BC-EA67-4AA1-9EE5-888834E977FB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AE61-AB43-44F8-B3EA-557DA0715B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058E-B9D5-477C-BE36-7EAFEB351D0B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0FBB-4579-4DEF-893F-5B011769C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5E06-F30B-499F-9E00-7958C8D3C8F4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DAED-C748-465B-9661-1BCFF0E86B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79E0-E62C-460F-B2D3-6E6CBD906127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6FA1-AC85-4AC0-805A-C4A0815751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6A2A-CF9E-4A06-918B-F553D0D603B0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B926-F269-40F3-9DC5-2EBD023004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EC26-16C0-4371-BA70-D22A1FBFA5E2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2A4F-5DA7-4762-A3AF-6F59A7D4DC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9D76-65CF-4355-9AD0-B89D8670710F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D163-1CB4-4923-BA56-8EC8E37CA0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7CC4-2D14-4B3B-A051-95A811B9E333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47C9-C40D-4345-AF47-583626F0D2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A965-E124-4EFC-848C-A32E52161A79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5080-8077-4254-99CD-DDFB62B0F1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CDDA-68FF-45E5-8AC7-F415C09E656F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E64A-584B-4124-9E0A-B25D1E788C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F651-2C40-4CA7-BF69-D3856BCD6BFA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DA73-DC57-45C0-8DD0-3475CE86E1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8BA34-038F-4BB3-ADC1-4410FB0F832E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01</a:t>
            </a:r>
          </a:p>
        </p:txBody>
      </p:sp>
      <p:pic>
        <p:nvPicPr>
          <p:cNvPr id="1031" name="Obraz 10" descr="Bez-nazwy-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123825"/>
            <a:ext cx="32670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az 11" descr="yrttreyty-03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762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Obraz 9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81763" y="4443413"/>
            <a:ext cx="25812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09B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09B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09B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09B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09B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C7876-1E0A-4CE2-A3AD-3DF76390885D}" type="datetimeFigureOut">
              <a:rPr lang="pl-PL"/>
              <a:pPr>
                <a:defRPr/>
              </a:pPr>
              <a:t>2022-05-30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5A173-3C89-4334-9DF0-3CF3F73C67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umpaty01\Desktop\autobusy-aglomeracja-wroclaw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340" y="411510"/>
            <a:ext cx="5940660" cy="396044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411510"/>
            <a:ext cx="4536504" cy="3960440"/>
          </a:xfrm>
          <a:solidFill>
            <a:srgbClr val="00609B">
              <a:alpha val="87000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>Wspólna komunikacja autobusowa w Aglomeracji Wrocławskiej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/>
            </a:r>
            <a:b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</a:b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>- obecna współpraca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> 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>oraz perspektywy rozwoju</a:t>
            </a:r>
            <a:b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</a:b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>- podsumowanie Wstępnych Konsultacji Rynkowych (nowy przetarg 3+1)</a:t>
            </a:r>
            <a:r>
              <a:rPr lang="pl-PL" sz="2400" i="1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/>
            </a:r>
            <a:br>
              <a:rPr lang="pl-PL" sz="2400" i="1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</a:br>
            <a:r>
              <a:rPr lang="pl-PL" sz="200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/>
            </a:r>
            <a:br>
              <a:rPr lang="pl-PL" sz="200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</a:br>
            <a:r>
              <a:rPr lang="pl-PL" sz="160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>Wydział Transportu UM Wrocławia</a:t>
            </a:r>
            <a:br>
              <a:rPr lang="pl-PL" sz="160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</a:br>
            <a:r>
              <a:rPr lang="pl-PL" sz="160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</a:rPr>
              <a:t>30 maja 2022 r. </a:t>
            </a:r>
            <a:endParaRPr lang="pl-PL" sz="1600" dirty="0">
              <a:solidFill>
                <a:srgbClr val="FFFF00"/>
              </a:solidFill>
              <a:latin typeface="Bahnschrif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2139702"/>
            <a:ext cx="8964488" cy="2862322"/>
          </a:xfrm>
          <a:prstGeom prst="rect">
            <a:avLst/>
          </a:prstGeom>
          <a:solidFill>
            <a:srgbClr val="00609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>
              <a:solidFill>
                <a:srgbClr val="FFFF00"/>
              </a:solidFill>
              <a:latin typeface="Bahnschrif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do końca grudnia 2021 roku </a:t>
            </a:r>
          </a:p>
          <a:p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  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wstępne ogłoszenie o zamiarze przeprowadzenia postępowania przetargowego;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styczeń - kwiecień 2022 </a:t>
            </a:r>
          </a:p>
          <a:p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 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ogłoszenie o wstępnych konsultacjach rynkowych/przeprowadzenie konsultacji;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maj - sierpień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 opracowanie koncepcji dla Gmin/uzgodnienia/konsultacje społeczne;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wrzesień  - listopad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  przygotowanie dokumentacji przetargowej;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grudzień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ogłoszenie przetargu;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07504" y="123478"/>
            <a:ext cx="5760640" cy="648072"/>
          </a:xfrm>
          <a:prstGeom prst="rect">
            <a:avLst/>
          </a:prstGeom>
          <a:solidFill>
            <a:srgbClr val="0060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EFEKTY KONSULTACJI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 I DALSZE KROKI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79512" y="843558"/>
            <a:ext cx="5688632" cy="120359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  <a:ea typeface="+mj-ea"/>
                <a:cs typeface="+mj-cs"/>
              </a:rPr>
              <a:t>Zebranie ważnych i cennych informacji odnośnie aspektów technicznych, ekonomicznych i organizacyjnych – szczególnie w odniesieniu do autobusów zeroemisyjnych. 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51520" y="3579862"/>
            <a:ext cx="8640960" cy="13681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umpaty01\Desktop\autobusy-aglomeracja-wroclaw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1510"/>
            <a:ext cx="5940660" cy="3960440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251520" y="1923678"/>
            <a:ext cx="4320480" cy="1224136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solidFill>
                  <a:schemeClr val="bg1"/>
                </a:solidFill>
                <a:latin typeface="Bahnschrift" pitchFamily="34" charset="0"/>
                <a:ea typeface="+mj-ea"/>
                <a:cs typeface="+mj-cs"/>
              </a:rPr>
              <a:t>Dziękuję i zapraszam do współpracy!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C32C892E-7640-434E-8BF4-FE4AA0C0D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99542"/>
            <a:ext cx="6364387" cy="4137166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xmlns="" id="{1427F1CC-957D-4F73-8A4C-0CD614C8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5760640" cy="504057"/>
          </a:xfrm>
          <a:solidFill>
            <a:srgbClr val="00609B"/>
          </a:solidFill>
        </p:spPr>
        <p:txBody>
          <a:bodyPr>
            <a:normAutofit/>
          </a:bodyPr>
          <a:lstStyle/>
          <a:p>
            <a:r>
              <a:rPr lang="pl-PL" sz="1600" b="0" dirty="0" smtClean="0">
                <a:solidFill>
                  <a:schemeClr val="bg1"/>
                </a:solidFill>
                <a:highlight>
                  <a:srgbClr val="00609B"/>
                </a:highlight>
                <a:latin typeface="Bahnschrift" pitchFamily="34" charset="0"/>
              </a:rPr>
              <a:t>ZAKRES</a:t>
            </a:r>
            <a:r>
              <a:rPr lang="pl-PL" sz="1600" b="0" dirty="0" smtClean="0">
                <a:solidFill>
                  <a:schemeClr val="bg1"/>
                </a:solidFill>
                <a:highlight>
                  <a:srgbClr val="00609B"/>
                </a:highlight>
                <a:latin typeface="Bahnschrift" pitchFamily="34" charset="0"/>
              </a:rPr>
              <a:t> WSPÓŁPRACY AGLOMERACYNEJ – LINIE 9xx</a:t>
            </a:r>
            <a:endParaRPr lang="pl-PL" sz="1600" b="0" dirty="0">
              <a:solidFill>
                <a:schemeClr val="bg1"/>
              </a:solidFill>
              <a:highlight>
                <a:srgbClr val="00609B"/>
              </a:highlight>
              <a:latin typeface="Bahnschrift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C5744B1-ABF4-4FF7-B466-0BD5630CA1DF}"/>
              </a:ext>
            </a:extLst>
          </p:cNvPr>
          <p:cNvSpPr txBox="1"/>
          <p:nvPr/>
        </p:nvSpPr>
        <p:spPr>
          <a:xfrm>
            <a:off x="6588224" y="699542"/>
            <a:ext cx="2492598" cy="1754326"/>
          </a:xfrm>
          <a:prstGeom prst="rect">
            <a:avLst/>
          </a:prstGeom>
          <a:solidFill>
            <a:srgbClr val="00609B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rok: </a:t>
            </a: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linii autobusowych</a:t>
            </a: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pojazdy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3 736 950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przejechanych </a:t>
            </a:r>
            <a:r>
              <a:rPr lang="pl-PL" sz="1200" dirty="0" err="1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wzkm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budżetowe: </a:t>
            </a: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24 175 000 zł </a:t>
            </a:r>
            <a:endParaRPr lang="pl-PL" sz="1200" dirty="0" smtClean="0">
              <a:solidFill>
                <a:srgbClr val="FFFF00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dotacje z Gmin: </a:t>
            </a: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10 677 065 zł </a:t>
            </a:r>
            <a:endParaRPr lang="pl-PL" sz="1200" dirty="0" smtClean="0">
              <a:solidFill>
                <a:srgbClr val="FFFF00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C5744B1-ABF4-4FF7-B466-0BD5630CA1DF}"/>
              </a:ext>
            </a:extLst>
          </p:cNvPr>
          <p:cNvSpPr txBox="1"/>
          <p:nvPr/>
        </p:nvSpPr>
        <p:spPr>
          <a:xfrm>
            <a:off x="6588224" y="2499742"/>
            <a:ext cx="2492598" cy="1015663"/>
          </a:xfrm>
          <a:prstGeom prst="rect">
            <a:avLst/>
          </a:prstGeom>
          <a:solidFill>
            <a:srgbClr val="00609B"/>
          </a:solidFill>
        </p:spPr>
        <p:txBody>
          <a:bodyPr wrap="square" rtlCol="0">
            <a:spAutoFit/>
          </a:bodyPr>
          <a:lstStyle/>
          <a:p>
            <a:endParaRPr lang="pl-PL" sz="1200" b="1" dirty="0">
              <a:solidFill>
                <a:srgbClr val="FFFF00"/>
              </a:solidFill>
              <a:latin typeface="Bahnschrift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rok - plan: 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4 510 000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wzkm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planowane koszty: 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37 300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 zł 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650" y="3579862"/>
            <a:ext cx="29483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trzałka w górę 4"/>
          <p:cNvSpPr/>
          <p:nvPr/>
        </p:nvSpPr>
        <p:spPr>
          <a:xfrm>
            <a:off x="8855968" y="4371950"/>
            <a:ext cx="288032" cy="288032"/>
          </a:xfrm>
          <a:prstGeom prst="up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2456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:\DIT\WTR\wszyscy\KJ\Zdjęcia autobusów AGLO\5 Gmin 1- Czernica, Katy, Kobierzyce, Siechnice, Żóraw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31790"/>
            <a:ext cx="3456384" cy="2013837"/>
          </a:xfrm>
          <a:prstGeom prst="rect">
            <a:avLst/>
          </a:prstGeom>
          <a:noFill/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xmlns="" id="{1427F1CC-957D-4F73-8A4C-0CD614C8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5760640" cy="504057"/>
          </a:xfrm>
          <a:solidFill>
            <a:srgbClr val="00609B"/>
          </a:solidFill>
        </p:spPr>
        <p:txBody>
          <a:bodyPr>
            <a:normAutofit/>
          </a:bodyPr>
          <a:lstStyle/>
          <a:p>
            <a:r>
              <a:rPr lang="pl-PL" sz="1600" b="0" dirty="0" smtClean="0">
                <a:solidFill>
                  <a:schemeClr val="bg1"/>
                </a:solidFill>
                <a:highlight>
                  <a:srgbClr val="00609B"/>
                </a:highlight>
                <a:latin typeface="Bahnschrift" pitchFamily="34" charset="0"/>
              </a:rPr>
              <a:t>INICJATYWY PODEJMOWANE W LATACH 2019-2021</a:t>
            </a:r>
            <a:endParaRPr lang="pl-PL" sz="1600" b="0" dirty="0">
              <a:solidFill>
                <a:schemeClr val="bg1"/>
              </a:solidFill>
              <a:highlight>
                <a:srgbClr val="00609B"/>
              </a:highlight>
              <a:latin typeface="Bahnschrift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C5744B1-ABF4-4FF7-B466-0BD5630CA1DF}"/>
              </a:ext>
            </a:extLst>
          </p:cNvPr>
          <p:cNvSpPr txBox="1"/>
          <p:nvPr/>
        </p:nvSpPr>
        <p:spPr>
          <a:xfrm>
            <a:off x="3707904" y="771550"/>
            <a:ext cx="5328592" cy="3600986"/>
          </a:xfrm>
          <a:prstGeom prst="rect">
            <a:avLst/>
          </a:prstGeom>
          <a:solidFill>
            <a:srgbClr val="00609B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nowa linia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941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Długołęka (Szczodre pętla – Stadion Olimpijski),</a:t>
            </a:r>
          </a:p>
          <a:p>
            <a:pPr marL="171450" indent="-171450">
              <a:buClr>
                <a:srgbClr val="FFFF00"/>
              </a:buClr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autobusy przegubowe 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liniach 9xx do Długołęki,</a:t>
            </a:r>
          </a:p>
          <a:p>
            <a:pPr marL="171450" indent="-171450">
              <a:buClr>
                <a:srgbClr val="FFFF00"/>
              </a:buClr>
              <a:buFont typeface="Arial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linie dla Gminy Miękinia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940, 948, 958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Clr>
                <a:srgbClr val="FFFF00"/>
              </a:buClr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nowoczesne autobusy dla Gminy Miękinia na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liniach,</a:t>
            </a:r>
          </a:p>
          <a:p>
            <a:pPr marL="171450" indent="-171450">
              <a:buClr>
                <a:srgbClr val="FFFF00"/>
              </a:buClr>
              <a:buFont typeface="Arial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nowoczesne autobusy dla Gminy Wisznia Mała na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liniach 908 i 930,</a:t>
            </a:r>
          </a:p>
          <a:p>
            <a:pPr marL="171450" indent="-171450">
              <a:buClr>
                <a:srgbClr val="FFFF00"/>
              </a:buClr>
              <a:buFont typeface="Arial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Gmin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Kąty Wrocławskie, Czernica, Kobierzyce – Żórawina – Siechnice</a:t>
            </a: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nowych linii –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linii 9xx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zmiana operatora na linii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612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Clr>
                <a:srgbClr val="FFFF00"/>
              </a:buClr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nowoczesnych autobusów,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nowych przystanków autobusowych !</a:t>
            </a:r>
          </a:p>
          <a:p>
            <a:pPr marL="171450" indent="-171450">
              <a:buClr>
                <a:srgbClr val="FFFF00"/>
              </a:buClr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Żórawina – nowa współpraca</a:t>
            </a:r>
          </a:p>
          <a:p>
            <a:pPr marL="171450" indent="-171450">
              <a:buClr>
                <a:srgbClr val="FFFF00"/>
              </a:buClr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Kąty Wrocławskie – nowy rozdział we współpracy,</a:t>
            </a:r>
            <a:endParaRPr lang="pl-PL" sz="1200" dirty="0" smtClean="0">
              <a:solidFill>
                <a:srgbClr val="FFFF00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M:\DIT\WTR\wszyscy\KJ\Zdjęcia autobusów AGLO\Miękinia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7534"/>
            <a:ext cx="3456384" cy="225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456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1427F1CC-957D-4F73-8A4C-0CD614C8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5760640" cy="504057"/>
          </a:xfrm>
          <a:solidFill>
            <a:srgbClr val="00609B"/>
          </a:solidFill>
        </p:spPr>
        <p:txBody>
          <a:bodyPr>
            <a:normAutofit/>
          </a:bodyPr>
          <a:lstStyle/>
          <a:p>
            <a:r>
              <a:rPr lang="pl-PL" sz="1600" b="0" dirty="0" smtClean="0">
                <a:solidFill>
                  <a:schemeClr val="bg1"/>
                </a:solidFill>
                <a:highlight>
                  <a:srgbClr val="00609B"/>
                </a:highlight>
                <a:latin typeface="Bahnschrift" pitchFamily="34" charset="0"/>
              </a:rPr>
              <a:t>INICJATYWY PODEJMOWANE W LATACH 2019-2021 </a:t>
            </a:r>
            <a:r>
              <a:rPr lang="pl-PL" sz="1600" b="0" dirty="0" err="1" smtClean="0">
                <a:solidFill>
                  <a:schemeClr val="bg1"/>
                </a:solidFill>
                <a:highlight>
                  <a:srgbClr val="00609B"/>
                </a:highlight>
                <a:latin typeface="Bahnschrift" pitchFamily="34" charset="0"/>
              </a:rPr>
              <a:t>cd</a:t>
            </a:r>
            <a:endParaRPr lang="pl-PL" sz="1600" b="0" dirty="0">
              <a:solidFill>
                <a:schemeClr val="bg1"/>
              </a:solidFill>
              <a:highlight>
                <a:srgbClr val="00609B"/>
              </a:highlight>
              <a:latin typeface="Bahnschrift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C5744B1-ABF4-4FF7-B466-0BD5630CA1DF}"/>
              </a:ext>
            </a:extLst>
          </p:cNvPr>
          <p:cNvSpPr txBox="1"/>
          <p:nvPr/>
        </p:nvSpPr>
        <p:spPr>
          <a:xfrm>
            <a:off x="5940152" y="771550"/>
            <a:ext cx="3096344" cy="3970318"/>
          </a:xfrm>
          <a:prstGeom prst="rect">
            <a:avLst/>
          </a:prstGeom>
          <a:solidFill>
            <a:srgbClr val="00609B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nawiązanie współpracy ze 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Związkiem Powiatowo-Gminnym „Oławskie Przewozy Gminno-Powiatowe”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porozumienie o współpracy i umowa dot. dystrybucji biletu aglomeracyjnego,</a:t>
            </a: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Arial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testy nowoczesnych pojazdów ekologicznych: </a:t>
            </a:r>
          </a:p>
          <a:p>
            <a:pPr marL="171450" indent="-171450">
              <a:buClr>
                <a:srgbClr val="FFFF00"/>
              </a:buClr>
            </a:pP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sz="1200" dirty="0" smtClean="0">
              <a:solidFill>
                <a:srgbClr val="FFFF00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</a:pP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Mercedes </a:t>
            </a:r>
            <a:r>
              <a:rPr lang="pl-PL" sz="1200" dirty="0" err="1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Citaro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C2 </a:t>
            </a:r>
            <a:r>
              <a:rPr lang="pl-PL" sz="1200" dirty="0" err="1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</a:t>
            </a: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Kątach Wrocławskich</a:t>
            </a:r>
          </a:p>
          <a:p>
            <a:pPr marL="171450" indent="-171450">
              <a:buClr>
                <a:srgbClr val="FFFF00"/>
              </a:buClr>
              <a:buFont typeface="Arial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elektryczny Solaris Urbino w Długołęce</a:t>
            </a:r>
          </a:p>
          <a:p>
            <a:pPr marL="171450" indent="-171450">
              <a:buClr>
                <a:srgbClr val="FFFF00"/>
              </a:buClr>
              <a:buFont typeface="Arial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kampania informacyjna we wszystkich współpracujących Gminach:</a:t>
            </a:r>
          </a:p>
          <a:p>
            <a:pPr marL="171450" indent="-171450">
              <a:buClr>
                <a:srgbClr val="FFFF00"/>
              </a:buClr>
            </a:pPr>
            <a:r>
              <a:rPr lang="pl-PL" sz="1200" dirty="0" smtClean="0">
                <a:solidFill>
                  <a:schemeClr val="bg1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Bądź uczciwy, kupuj bilet!</a:t>
            </a:r>
          </a:p>
          <a:p>
            <a:pPr marL="171450" indent="-171450">
              <a:buClr>
                <a:srgbClr val="FFFF00"/>
              </a:buClr>
            </a:pPr>
            <a:endParaRPr lang="pl-PL" sz="1200" dirty="0" smtClean="0">
              <a:solidFill>
                <a:srgbClr val="FFFF00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FF00"/>
              </a:buClr>
              <a:buFont typeface="Wingdings" pitchFamily="2" charset="2"/>
              <a:buChar char="ü"/>
            </a:pP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WSTĘPNE KONSULTACJE RYNKOWE – nowy pakiet linii </a:t>
            </a:r>
            <a:r>
              <a:rPr lang="pl-PL" sz="1200" dirty="0" err="1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AGLo</a:t>
            </a:r>
            <a:r>
              <a:rPr lang="pl-PL" sz="1200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Długołęki, Wiszni Małej, Czernicy i </a:t>
            </a:r>
            <a:r>
              <a:rPr lang="pl-PL" sz="1200" i="1" dirty="0" smtClean="0">
                <a:solidFill>
                  <a:srgbClr val="FFFF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Siechnic</a:t>
            </a:r>
            <a:endParaRPr lang="pl-PL" sz="1200" i="1" dirty="0" smtClean="0">
              <a:solidFill>
                <a:srgbClr val="FFFF00"/>
              </a:solidFill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esty elektrobusa na liniach aglomeracyjnych łączących Wrocław z Długołęk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03798"/>
            <a:ext cx="3312368" cy="194325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9542"/>
            <a:ext cx="3312368" cy="223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0430" y="699542"/>
            <a:ext cx="300878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456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843558"/>
            <a:ext cx="8964488" cy="2862322"/>
          </a:xfrm>
          <a:prstGeom prst="rect">
            <a:avLst/>
          </a:prstGeom>
          <a:solidFill>
            <a:srgbClr val="00609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>
              <a:solidFill>
                <a:srgbClr val="FFFF00"/>
              </a:solidFill>
              <a:latin typeface="Bahnschrif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do końca grudnia 2021 roku </a:t>
            </a:r>
          </a:p>
          <a:p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  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wstępne ogłoszenie o zamiarze przeprowadzenia postępowania przetargowego;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styczeń - kwiecień 2022 </a:t>
            </a:r>
          </a:p>
          <a:p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 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ogłoszenie o wstępnych konsultacjach rynkowych/przeprowadzenie konsultacji;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maj - sierpień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 opracowanie koncepcji dla Gmin/uzgodnienia/konsultacje społeczne;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wrzesień  - listopad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  przygotowanie dokumentacji przetargowej;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grudzień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ogłoszenie przetargu;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07504" y="123478"/>
            <a:ext cx="6120680" cy="648072"/>
          </a:xfrm>
          <a:prstGeom prst="rect">
            <a:avLst/>
          </a:prstGeom>
          <a:solidFill>
            <a:srgbClr val="0060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Wstępne</a:t>
            </a: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 konsultacje rynkowe – nowe linie AGLO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79512" y="3795886"/>
            <a:ext cx="5688632" cy="120359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>
                <a:solidFill>
                  <a:schemeClr val="bg1"/>
                </a:solidFill>
                <a:latin typeface="Bahnschrift" pitchFamily="34" charset="0"/>
                <a:ea typeface="+mj-ea"/>
                <a:cs typeface="+mj-cs"/>
              </a:rPr>
              <a:t>IV kwartał 2023 uruchomienie: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   16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  </a:t>
            </a:r>
            <a:r>
              <a:rPr lang="pl-PL" b="1" noProof="0" dirty="0">
                <a:solidFill>
                  <a:srgbClr val="FFC000"/>
                </a:solidFill>
                <a:latin typeface="Bahnschrift" pitchFamily="34" charset="0"/>
                <a:ea typeface="+mj-ea"/>
                <a:cs typeface="+mj-cs"/>
              </a:rPr>
              <a:t>linii 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aglomeracyjnych</a:t>
            </a:r>
            <a:r>
              <a:rPr kumimoji="0" lang="pl-PL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ahnschrift" pitchFamily="34" charset="0"/>
                <a:ea typeface="+mj-ea"/>
                <a:cs typeface="+mj-cs"/>
              </a:rPr>
              <a:t> – w tym 3 nowe linie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ponad </a:t>
            </a:r>
            <a:r>
              <a:rPr lang="pl-PL" b="1" dirty="0">
                <a:solidFill>
                  <a:srgbClr val="FFC000"/>
                </a:solidFill>
                <a:latin typeface="Bahnschrift" pitchFamily="34" charset="0"/>
                <a:ea typeface="+mj-ea"/>
                <a:cs typeface="+mj-cs"/>
              </a:rPr>
              <a:t>40</a:t>
            </a:r>
            <a:r>
              <a:rPr lang="pl-PL" dirty="0">
                <a:solidFill>
                  <a:srgbClr val="FFC000"/>
                </a:solidFill>
                <a:latin typeface="Bahnschrift" pitchFamily="34" charset="0"/>
                <a:ea typeface="+mj-ea"/>
                <a:cs typeface="+mj-cs"/>
              </a:rPr>
              <a:t> </a:t>
            </a:r>
            <a:r>
              <a:rPr lang="pl-PL" b="1" dirty="0">
                <a:solidFill>
                  <a:srgbClr val="FFC000"/>
                </a:solidFill>
                <a:latin typeface="Bahnschrift" pitchFamily="34" charset="0"/>
                <a:ea typeface="+mj-ea"/>
                <a:cs typeface="+mj-cs"/>
              </a:rPr>
              <a:t>nowych autobusów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niskopodłogowych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około </a:t>
            </a:r>
            <a:r>
              <a:rPr lang="pl-PL" b="1" dirty="0">
                <a:solidFill>
                  <a:srgbClr val="FFC000"/>
                </a:solidFill>
                <a:latin typeface="Bahnschrift" pitchFamily="34" charset="0"/>
                <a:ea typeface="+mj-ea"/>
                <a:cs typeface="+mj-cs"/>
              </a:rPr>
              <a:t>4 mln</a:t>
            </a:r>
            <a:r>
              <a:rPr lang="pl-PL" dirty="0">
                <a:solidFill>
                  <a:srgbClr val="FFC000"/>
                </a:solidFill>
                <a:latin typeface="Bahnschrift" pitchFamily="34" charset="0"/>
                <a:ea typeface="+mj-ea"/>
                <a:cs typeface="+mj-cs"/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wozokilometrów rocznie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51520" y="1707654"/>
            <a:ext cx="8640960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915566"/>
            <a:ext cx="5544616" cy="3970318"/>
          </a:xfrm>
          <a:prstGeom prst="rect">
            <a:avLst/>
          </a:prstGeom>
          <a:solidFill>
            <a:srgbClr val="00609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TERMINY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ogłoszenie: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31 stycznia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przyjmowanie zgłoszeń: do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14 lutego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przeprowadzenie spotkań: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7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–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30 marca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informacje uzupełniające: do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15 kwietnia 2022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LICZBA ZGŁOSZONYCH UCZESTNIKÓW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zgłosiło się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17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podmiotów;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udział wzięło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15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podmiotów (2 zrezygnowało);  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6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producentów/dealerów autobusów;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4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przewoźników autobusowych;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5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producentów informacji pasażerskiej;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79512" y="123478"/>
            <a:ext cx="5472608" cy="648072"/>
          </a:xfrm>
          <a:prstGeom prst="rect">
            <a:avLst/>
          </a:prstGeom>
          <a:solidFill>
            <a:srgbClr val="0060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noProof="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WSTĘPNE KONSULTACJE RYNKOWE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  <p:pic>
        <p:nvPicPr>
          <p:cNvPr id="9" name="Obraz 8" descr="cv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03598"/>
            <a:ext cx="3563888" cy="3275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_Bus_EOT_LionsCity12E_2018-04_width_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9502"/>
            <a:ext cx="2556146" cy="1706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843559"/>
            <a:ext cx="5688632" cy="4247317"/>
          </a:xfrm>
          <a:prstGeom prst="rect">
            <a:avLst/>
          </a:prstGeom>
          <a:solidFill>
            <a:srgbClr val="00609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PODMIOTY BIORĄCE UDZIAŁ: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ABP </a:t>
            </a:r>
            <a:r>
              <a:rPr lang="pl-PL" dirty="0" err="1">
                <a:solidFill>
                  <a:schemeClr val="bg1"/>
                </a:solidFill>
                <a:latin typeface="Bahnschrift" pitchFamily="34" charset="0"/>
              </a:rPr>
              <a:t>Bus&amp;Coach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-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IVECO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AUTOSAN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ahnschrift" pitchFamily="34" charset="0"/>
              </a:rPr>
              <a:t>EvoBus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Polska –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MERCEDES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MAN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SOLARIS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VOLVO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PORUSZONE ZAGADNIENIA: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rodzaje napędu – konwencjonalne (diesel, CNG)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i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zeroemisyjne (napęd elektryczny, wodorowy)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rozwiązania dla osób o ograniczonej mobilności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i osób z niepełnosprawnościami sensorycznymi;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systemy poprawiające bezpieczeństwo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i wspomagające kierowcę;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79512" y="123478"/>
            <a:ext cx="5472608" cy="648072"/>
          </a:xfrm>
          <a:prstGeom prst="rect">
            <a:avLst/>
          </a:prstGeom>
          <a:solidFill>
            <a:srgbClr val="0060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noProof="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PRODUCENCI/DEALERZY AUTOBUSÓW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  <p:pic>
        <p:nvPicPr>
          <p:cNvPr id="7" name="Obraz 6" descr="Mercedes-Benz_eCitaro_Batteriezellen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23678"/>
            <a:ext cx="3102545" cy="1706400"/>
          </a:xfrm>
          <a:prstGeom prst="rect">
            <a:avLst/>
          </a:prstGeom>
        </p:spPr>
      </p:pic>
      <p:pic>
        <p:nvPicPr>
          <p:cNvPr id="4" name="Obraz 3" descr="Autosan Elektrycz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555526"/>
            <a:ext cx="2556662" cy="1704442"/>
          </a:xfrm>
          <a:prstGeom prst="rect">
            <a:avLst/>
          </a:prstGeom>
        </p:spPr>
      </p:pic>
      <p:pic>
        <p:nvPicPr>
          <p:cNvPr id="9" name="Obraz 8" descr="Volvo Eletr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291830"/>
            <a:ext cx="3038374" cy="1706400"/>
          </a:xfrm>
          <a:prstGeom prst="rect">
            <a:avLst/>
          </a:prstGeom>
        </p:spPr>
      </p:pic>
      <p:pic>
        <p:nvPicPr>
          <p:cNvPr id="10" name="Obraz 9" descr="Solaris Wodorow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995686"/>
            <a:ext cx="201622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_DSC8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073500"/>
            <a:ext cx="3105000" cy="2070000"/>
          </a:xfrm>
          <a:prstGeom prst="rect">
            <a:avLst/>
          </a:prstGeom>
        </p:spPr>
      </p:pic>
      <p:pic>
        <p:nvPicPr>
          <p:cNvPr id="7" name="Obraz 6" descr="Isuzu3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635646"/>
            <a:ext cx="2760000" cy="2070000"/>
          </a:xfrm>
          <a:prstGeom prst="rect">
            <a:avLst/>
          </a:prstGeom>
        </p:spPr>
      </p:pic>
      <p:pic>
        <p:nvPicPr>
          <p:cNvPr id="4" name="Obraz 3" descr="mainsevi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1510"/>
            <a:ext cx="3622500" cy="2070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843558"/>
            <a:ext cx="6264696" cy="4154984"/>
          </a:xfrm>
          <a:prstGeom prst="rect">
            <a:avLst/>
          </a:prstGeom>
          <a:solidFill>
            <a:srgbClr val="00609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PODMIOTY BIORĄCE UDZIAŁ (największe realizacje):</a:t>
            </a:r>
          </a:p>
          <a:p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sz="1600" dirty="0">
                <a:solidFill>
                  <a:srgbClr val="FFFF00"/>
                </a:solidFill>
                <a:latin typeface="Bahnschrift" pitchFamily="34" charset="0"/>
              </a:rPr>
              <a:t>BUS MARCO POLO WRATISLAVIA 1992 </a:t>
            </a:r>
            <a:r>
              <a:rPr lang="pl-PL" sz="1600" dirty="0">
                <a:solidFill>
                  <a:schemeClr val="bg1"/>
                </a:solidFill>
                <a:latin typeface="Bahnschrift" pitchFamily="34" charset="0"/>
              </a:rPr>
              <a:t>(Kobierzyce);</a:t>
            </a:r>
          </a:p>
          <a:p>
            <a:pPr>
              <a:buFont typeface="Wingdings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sz="1600" dirty="0">
                <a:solidFill>
                  <a:srgbClr val="FFFF00"/>
                </a:solidFill>
                <a:latin typeface="Bahnschrift" pitchFamily="34" charset="0"/>
              </a:rPr>
              <a:t>DOLNOŚLĄSKIE LINIE AUTOBUSOWE </a:t>
            </a:r>
            <a:r>
              <a:rPr lang="pl-PL" sz="1600" dirty="0">
                <a:solidFill>
                  <a:schemeClr val="bg1"/>
                </a:solidFill>
                <a:latin typeface="Bahnschrift" pitchFamily="34" charset="0"/>
              </a:rPr>
              <a:t>(Wrocław);</a:t>
            </a:r>
          </a:p>
          <a:p>
            <a:pPr>
              <a:buFont typeface="Wingdings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sz="1600" dirty="0">
                <a:solidFill>
                  <a:srgbClr val="FFFF00"/>
                </a:solidFill>
                <a:latin typeface="Bahnschrift" pitchFamily="34" charset="0"/>
              </a:rPr>
              <a:t>MOBILIS </a:t>
            </a:r>
            <a:r>
              <a:rPr lang="pl-PL" sz="1600" dirty="0">
                <a:solidFill>
                  <a:schemeClr val="bg1"/>
                </a:solidFill>
                <a:latin typeface="Bahnschrift" pitchFamily="34" charset="0"/>
              </a:rPr>
              <a:t>(Bydgoszcz, Kraków, Warszawa, Wrocław);</a:t>
            </a:r>
          </a:p>
          <a:p>
            <a:pPr>
              <a:buFont typeface="Wingdings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sz="1600" dirty="0">
                <a:solidFill>
                  <a:srgbClr val="FFFF00"/>
                </a:solidFill>
                <a:latin typeface="Bahnschrift" pitchFamily="34" charset="0"/>
              </a:rPr>
              <a:t>PKS GRODZISK MAZOWIECKI </a:t>
            </a:r>
            <a:r>
              <a:rPr lang="pl-PL" sz="1600" dirty="0">
                <a:solidFill>
                  <a:schemeClr val="bg1"/>
                </a:solidFill>
                <a:latin typeface="Bahnschrift" pitchFamily="34" charset="0"/>
              </a:rPr>
              <a:t>(Warszawa i GOP);</a:t>
            </a:r>
          </a:p>
          <a:p>
            <a:pPr>
              <a:buFont typeface="Wingdings" pitchFamily="2" charset="2"/>
              <a:buChar char="§"/>
            </a:pPr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PORUSZONE ZAGADNIENIA:</a:t>
            </a:r>
          </a:p>
          <a:p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opinia na temat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bieżących umów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Zamawiającego;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proponowane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nowe zapisy w umowie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z operatorem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poprawiające konkurencyjność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,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zmniejszające ryzyka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operatora,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mające realny wpływ na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zmniejszenie stawki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za 1 wzkm;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wymagania techniczne dot. autobusów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79512" y="123478"/>
            <a:ext cx="5472608" cy="648072"/>
          </a:xfrm>
          <a:prstGeom prst="rect">
            <a:avLst/>
          </a:prstGeom>
          <a:solidFill>
            <a:srgbClr val="0060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noProof="0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OPERATORZY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WM3-Panel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000" y="2859782"/>
            <a:ext cx="3456000" cy="2160000"/>
          </a:xfrm>
          <a:prstGeom prst="rect">
            <a:avLst/>
          </a:prstGeom>
        </p:spPr>
      </p:pic>
      <p:pic>
        <p:nvPicPr>
          <p:cNvPr id="8" name="Obraz 7" descr="s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909" y="987574"/>
            <a:ext cx="4110091" cy="18722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843558"/>
            <a:ext cx="5544616" cy="4247317"/>
          </a:xfrm>
          <a:prstGeom prst="rect">
            <a:avLst/>
          </a:prstGeom>
          <a:solidFill>
            <a:srgbClr val="00609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PODMIOTY BIORĄCE UDZIAŁ (realizacje)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GENESISMOBO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(Warszawa);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Bahnschrift" pitchFamily="34" charset="0"/>
              </a:rPr>
              <a:t>MACRO-SYSTEM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(Warszawa);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OPERIBUS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(Jaworzno);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TRAPEZE POLAND 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(Kraków);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Bahnschrift" pitchFamily="34" charset="0"/>
              </a:rPr>
              <a:t>SIMS</a:t>
            </a: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(Wrocław);</a:t>
            </a:r>
          </a:p>
          <a:p>
            <a:pPr>
              <a:buFont typeface="Wingdings" pitchFamily="2" charset="2"/>
              <a:buChar char="§"/>
            </a:pPr>
            <a:endParaRPr lang="pl-PL" dirty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PORUSZONE ZAGADNIENIA: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rozwiązania w zakresie informacji pasażerskiej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dla osób o ograniczonej mobilności i osób 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z niepełnosprawnościami sensorycznymi;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systemy/aplikacje wspomagające kontrolę</a:t>
            </a:r>
          </a:p>
          <a:p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 realizacji umowy przewozowej;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systemy zliczania pasażerów i monitoringu 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Bahnschrift" pitchFamily="34" charset="0"/>
              </a:rPr>
              <a:t> aplikacja mobilna wraz z planerem podróży;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79512" y="123478"/>
            <a:ext cx="5472608" cy="648072"/>
          </a:xfrm>
          <a:prstGeom prst="rect">
            <a:avLst/>
          </a:prstGeom>
          <a:solidFill>
            <a:srgbClr val="0060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bg1">
                    <a:lumMod val="95000"/>
                  </a:schemeClr>
                </a:solidFill>
                <a:latin typeface="Bahnschrift" pitchFamily="34" charset="0"/>
                <a:ea typeface="+mj-ea"/>
                <a:cs typeface="+mj-cs"/>
              </a:rPr>
              <a:t>PRODUCENCI INFORMACJI PASAŻERSKIEJ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6378</TotalTime>
  <Words>655</Words>
  <Application>Microsoft Office PowerPoint</Application>
  <PresentationFormat>Pokaz na ekranie (16:9)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Motyw pakietu Office</vt:lpstr>
      <vt:lpstr>Projekt niestandardowy</vt:lpstr>
      <vt:lpstr>Wspólna komunikacja autobusowa w Aglomeracji Wrocławskiej - obecna współpraca oraz perspektywy rozwoju - podsumowanie Wstępnych Konsultacji Rynkowych (nowy przetarg 3+1)  Wydział Transportu UM Wrocławia 30 maja 2022 r. </vt:lpstr>
      <vt:lpstr>ZAKRES WSPÓŁPRACY AGLOMERACYNEJ – LINIE 9xx</vt:lpstr>
      <vt:lpstr>INICJATYWY PODEJMOWANE W LATACH 2019-2021</vt:lpstr>
      <vt:lpstr>INICJATYWY PODEJMOWANE W LATACH 2019-2021 cd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UMW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ummaad02</dc:creator>
  <cp:lastModifiedBy>umpaty01</cp:lastModifiedBy>
  <cp:revision>437</cp:revision>
  <dcterms:created xsi:type="dcterms:W3CDTF">2019-02-26T13:35:43Z</dcterms:created>
  <dcterms:modified xsi:type="dcterms:W3CDTF">2022-05-30T12:24:09Z</dcterms:modified>
</cp:coreProperties>
</file>